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3" r:id="rId8"/>
    <p:sldId id="265" r:id="rId9"/>
    <p:sldId id="264" r:id="rId10"/>
    <p:sldId id="266" r:id="rId11"/>
    <p:sldId id="267" r:id="rId12"/>
    <p:sldId id="268" r:id="rId13"/>
    <p:sldId id="269" r:id="rId14"/>
    <p:sldId id="270" r:id="rId15"/>
    <p:sldId id="271" r:id="rId16"/>
    <p:sldId id="272" r:id="rId17"/>
    <p:sldId id="273" r:id="rId18"/>
    <p:sldId id="274" r:id="rId19"/>
    <p:sldId id="277"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838"/>
    <a:srgbClr val="3A3A3A"/>
    <a:srgbClr val="DEC94E"/>
    <a:srgbClr val="C6CB01"/>
    <a:srgbClr val="DBD600"/>
    <a:srgbClr val="E6E6E6"/>
    <a:srgbClr val="898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149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7010B-4614-4D1A-BB9C-C275B7E8348C}" type="datetimeFigureOut">
              <a:rPr lang="en-US" smtClean="0"/>
              <a:t>11/4/2016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E8B5C-C5B0-4FF8-B91B-E752D1BF9971}" type="slidenum">
              <a:rPr lang="en-US" smtClean="0"/>
              <a:t>‹#›</a:t>
            </a:fld>
            <a:endParaRPr lang="en-US"/>
          </a:p>
        </p:txBody>
      </p:sp>
    </p:spTree>
    <p:extLst>
      <p:ext uri="{BB962C8B-B14F-4D97-AF65-F5344CB8AC3E}">
        <p14:creationId xmlns:p14="http://schemas.microsoft.com/office/powerpoint/2010/main" val="54605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38D2A3-AEDD-455D-A929-73307A1BEF3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17084113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38D2A3-AEDD-455D-A929-73307A1BEF3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190145973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38D2A3-AEDD-455D-A929-73307A1BEF3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35177071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38D2A3-AEDD-455D-A929-73307A1BEF3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903375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38D2A3-AEDD-455D-A929-73307A1BEF3F}"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92197446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38D2A3-AEDD-455D-A929-73307A1BEF3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369184569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38D2A3-AEDD-455D-A929-73307A1BEF3F}"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27369865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38D2A3-AEDD-455D-A929-73307A1BEF3F}"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200393761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8D2A3-AEDD-455D-A929-73307A1BEF3F}"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4690513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38D2A3-AEDD-455D-A929-73307A1BEF3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410084820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38D2A3-AEDD-455D-A929-73307A1BEF3F}"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A3827-F912-42ED-92B3-787D27E972B1}" type="slidenum">
              <a:rPr lang="en-US" smtClean="0"/>
              <a:t>‹#›</a:t>
            </a:fld>
            <a:endParaRPr lang="en-US"/>
          </a:p>
        </p:txBody>
      </p:sp>
    </p:spTree>
    <p:extLst>
      <p:ext uri="{BB962C8B-B14F-4D97-AF65-F5344CB8AC3E}">
        <p14:creationId xmlns:p14="http://schemas.microsoft.com/office/powerpoint/2010/main" val="31002412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8D2A3-AEDD-455D-A929-73307A1BEF3F}" type="datetimeFigureOut">
              <a:rPr lang="en-US" smtClean="0"/>
              <a:t>11/4/2016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A3827-F912-42ED-92B3-787D27E972B1}" type="slidenum">
              <a:rPr lang="en-US" smtClean="0"/>
              <a:t>‹#›</a:t>
            </a:fld>
            <a:endParaRPr lang="en-US"/>
          </a:p>
        </p:txBody>
      </p:sp>
    </p:spTree>
    <p:extLst>
      <p:ext uri="{BB962C8B-B14F-4D97-AF65-F5344CB8AC3E}">
        <p14:creationId xmlns:p14="http://schemas.microsoft.com/office/powerpoint/2010/main" val="3466400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110"/>
          <a:stretch/>
        </p:blipFill>
        <p:spPr>
          <a:xfrm>
            <a:off x="0" y="0"/>
            <a:ext cx="9144000" cy="6858000"/>
          </a:xfrm>
          <a:prstGeom prst="rect">
            <a:avLst/>
          </a:prstGeom>
        </p:spPr>
      </p:pic>
      <p:sp>
        <p:nvSpPr>
          <p:cNvPr id="5" name="TextBox 4"/>
          <p:cNvSpPr txBox="1"/>
          <p:nvPr/>
        </p:nvSpPr>
        <p:spPr>
          <a:xfrm>
            <a:off x="0" y="6457890"/>
            <a:ext cx="2736622" cy="400110"/>
          </a:xfrm>
          <a:prstGeom prst="rect">
            <a:avLst/>
          </a:prstGeom>
          <a:noFill/>
        </p:spPr>
        <p:txBody>
          <a:bodyPr wrap="square" rtlCol="0">
            <a:spAutoFit/>
          </a:bodyPr>
          <a:lstStyle/>
          <a:p>
            <a:r>
              <a:rPr lang="en-US" sz="2000" dirty="0">
                <a:solidFill>
                  <a:schemeClr val="bg1"/>
                </a:solidFill>
              </a:rPr>
              <a:t>Image from USA Today</a:t>
            </a:r>
          </a:p>
        </p:txBody>
      </p:sp>
    </p:spTree>
    <p:extLst>
      <p:ext uri="{BB962C8B-B14F-4D97-AF65-F5344CB8AC3E}">
        <p14:creationId xmlns:p14="http://schemas.microsoft.com/office/powerpoint/2010/main" val="180096708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98" r="4974"/>
          <a:stretch/>
        </p:blipFill>
        <p:spPr>
          <a:xfrm>
            <a:off x="0" y="0"/>
            <a:ext cx="9144000" cy="6858000"/>
          </a:xfrm>
          <a:prstGeom prst="rect">
            <a:avLst/>
          </a:prstGeom>
        </p:spPr>
      </p:pic>
      <p:sp>
        <p:nvSpPr>
          <p:cNvPr id="3" name="TextBox 2"/>
          <p:cNvSpPr txBox="1"/>
          <p:nvPr/>
        </p:nvSpPr>
        <p:spPr>
          <a:xfrm>
            <a:off x="3953629" y="0"/>
            <a:ext cx="5190370" cy="6986528"/>
          </a:xfrm>
          <a:prstGeom prst="rect">
            <a:avLst/>
          </a:prstGeom>
          <a:noFill/>
        </p:spPr>
        <p:txBody>
          <a:bodyPr wrap="square" rtlCol="0">
            <a:spAutoFit/>
          </a:bodyPr>
          <a:lstStyle/>
          <a:p>
            <a:pPr algn="r"/>
            <a:r>
              <a:rPr lang="en-US" sz="3200" dirty="0"/>
              <a:t>Exodus 21.22-25 NIV: If people are fighting and hit a pregnant woman and she gives birth prematurely but there is </a:t>
            </a:r>
            <a:r>
              <a:rPr lang="en-US" sz="3200" b="1" dirty="0">
                <a:ln w="12700">
                  <a:solidFill>
                    <a:srgbClr val="FF0000"/>
                  </a:solidFill>
                </a:ln>
              </a:rPr>
              <a:t>no serious injury</a:t>
            </a:r>
            <a:r>
              <a:rPr lang="en-US" sz="3200" dirty="0"/>
              <a:t>, the offender must be fined whatever the woman's husband demands and the court allows.  But if there is </a:t>
            </a:r>
            <a:r>
              <a:rPr lang="en-US" sz="3200" b="1" dirty="0">
                <a:ln w="12700">
                  <a:solidFill>
                    <a:srgbClr val="FF0000"/>
                  </a:solidFill>
                </a:ln>
              </a:rPr>
              <a:t>serious injury</a:t>
            </a:r>
            <a:r>
              <a:rPr lang="en-US" sz="3200" dirty="0"/>
              <a:t>, you are to take life for life, eye for eye, tooth for tooth, hand for hand, foot for foot, burn for burn, wound for wound, bruise for bruise.</a:t>
            </a:r>
          </a:p>
        </p:txBody>
      </p:sp>
      <p:sp>
        <p:nvSpPr>
          <p:cNvPr id="7" name="TextBox 6"/>
          <p:cNvSpPr txBox="1"/>
          <p:nvPr/>
        </p:nvSpPr>
        <p:spPr>
          <a:xfrm rot="16200000">
            <a:off x="-1516975" y="4940916"/>
            <a:ext cx="3434059" cy="400110"/>
          </a:xfrm>
          <a:prstGeom prst="rect">
            <a:avLst/>
          </a:prstGeom>
          <a:noFill/>
        </p:spPr>
        <p:txBody>
          <a:bodyPr wrap="square" rtlCol="0">
            <a:spAutoFit/>
          </a:bodyPr>
          <a:lstStyle/>
          <a:p>
            <a:r>
              <a:rPr lang="en-US" sz="2000" dirty="0"/>
              <a:t>Texasfertilityaccupuncture.com</a:t>
            </a:r>
          </a:p>
        </p:txBody>
      </p:sp>
    </p:spTree>
    <p:extLst>
      <p:ext uri="{BB962C8B-B14F-4D97-AF65-F5344CB8AC3E}">
        <p14:creationId xmlns:p14="http://schemas.microsoft.com/office/powerpoint/2010/main" val="31184511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035" y="0"/>
            <a:ext cx="4578577" cy="6867866"/>
          </a:xfrm>
          <a:prstGeom prst="rect">
            <a:avLst/>
          </a:prstGeom>
        </p:spPr>
      </p:pic>
      <p:sp>
        <p:nvSpPr>
          <p:cNvPr id="3" name="TextBox 2"/>
          <p:cNvSpPr txBox="1"/>
          <p:nvPr/>
        </p:nvSpPr>
        <p:spPr>
          <a:xfrm>
            <a:off x="1" y="0"/>
            <a:ext cx="9143999" cy="7017306"/>
          </a:xfrm>
          <a:prstGeom prst="rect">
            <a:avLst/>
          </a:prstGeom>
          <a:noFill/>
        </p:spPr>
        <p:txBody>
          <a:bodyPr wrap="square" rtlCol="0">
            <a:spAutoFit/>
          </a:bodyPr>
          <a:lstStyle/>
          <a:p>
            <a:r>
              <a:rPr lang="en-US" sz="3000" dirty="0">
                <a:solidFill>
                  <a:schemeClr val="bg1"/>
                </a:solidFill>
              </a:rPr>
              <a:t>Jeremiah 20.14-18 NIV:  Cursed be the day I was born! . . . Why did I ever come out of the womb to see trouble and sorrow and to end my days in shame?</a:t>
            </a:r>
          </a:p>
          <a:p>
            <a:endParaRPr lang="en-US" sz="3000" dirty="0">
              <a:solidFill>
                <a:schemeClr val="bg1"/>
              </a:solidFill>
            </a:endParaRPr>
          </a:p>
          <a:p>
            <a:endParaRPr lang="en-US" sz="3000" dirty="0">
              <a:solidFill>
                <a:schemeClr val="bg1"/>
              </a:solidFill>
            </a:endParaRPr>
          </a:p>
          <a:p>
            <a:endParaRPr lang="en-US" sz="3000" dirty="0">
              <a:solidFill>
                <a:schemeClr val="bg1"/>
              </a:solidFill>
            </a:endParaRPr>
          </a:p>
          <a:p>
            <a:endParaRPr lang="en-US" sz="3000" dirty="0">
              <a:solidFill>
                <a:schemeClr val="bg1"/>
              </a:solidFill>
            </a:endParaRPr>
          </a:p>
          <a:p>
            <a:endParaRPr lang="en-US" sz="3000" dirty="0">
              <a:solidFill>
                <a:schemeClr val="bg1"/>
              </a:solidFill>
            </a:endParaRPr>
          </a:p>
          <a:p>
            <a:endParaRPr lang="en-US" sz="3000" dirty="0">
              <a:solidFill>
                <a:schemeClr val="bg1"/>
              </a:solidFill>
            </a:endParaRPr>
          </a:p>
          <a:p>
            <a:endParaRPr lang="en-US" sz="3000" dirty="0">
              <a:solidFill>
                <a:schemeClr val="bg1"/>
              </a:solidFill>
            </a:endParaRPr>
          </a:p>
          <a:p>
            <a:endParaRPr lang="en-US" sz="2800" dirty="0">
              <a:solidFill>
                <a:schemeClr val="bg1"/>
              </a:solidFill>
            </a:endParaRPr>
          </a:p>
          <a:p>
            <a:r>
              <a:rPr lang="en-US" sz="3000" dirty="0">
                <a:solidFill>
                  <a:schemeClr val="bg1"/>
                </a:solidFill>
              </a:rPr>
              <a:t>Psalms 58.3-8 NIV: Even from birth the wicked go astray; from the womb they are wayward, spreading lies… May they be like a slug that melts away as it moves along, like a stillborn child that never sees the sun.</a:t>
            </a:r>
          </a:p>
        </p:txBody>
      </p:sp>
    </p:spTree>
    <p:extLst>
      <p:ext uri="{BB962C8B-B14F-4D97-AF65-F5344CB8AC3E}">
        <p14:creationId xmlns:p14="http://schemas.microsoft.com/office/powerpoint/2010/main" val="26255745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933" r="501" b="13921"/>
          <a:stretch/>
        </p:blipFill>
        <p:spPr>
          <a:xfrm>
            <a:off x="0" y="0"/>
            <a:ext cx="9144000" cy="6858000"/>
          </a:xfrm>
          <a:prstGeom prst="rect">
            <a:avLst/>
          </a:prstGeom>
        </p:spPr>
      </p:pic>
      <p:sp>
        <p:nvSpPr>
          <p:cNvPr id="4" name="TextBox 3"/>
          <p:cNvSpPr txBox="1"/>
          <p:nvPr/>
        </p:nvSpPr>
        <p:spPr>
          <a:xfrm>
            <a:off x="0" y="6457890"/>
            <a:ext cx="3341836" cy="400110"/>
          </a:xfrm>
          <a:prstGeom prst="rect">
            <a:avLst/>
          </a:prstGeom>
          <a:noFill/>
        </p:spPr>
        <p:txBody>
          <a:bodyPr wrap="square" rtlCol="0">
            <a:spAutoFit/>
          </a:bodyPr>
          <a:lstStyle/>
          <a:p>
            <a:r>
              <a:rPr lang="en-US" sz="2000" dirty="0"/>
              <a:t>oca.org</a:t>
            </a:r>
          </a:p>
        </p:txBody>
      </p:sp>
    </p:spTree>
    <p:extLst>
      <p:ext uri="{BB962C8B-B14F-4D97-AF65-F5344CB8AC3E}">
        <p14:creationId xmlns:p14="http://schemas.microsoft.com/office/powerpoint/2010/main" val="3053256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992" b="6670"/>
          <a:stretch/>
        </p:blipFill>
        <p:spPr>
          <a:xfrm>
            <a:off x="1618291" y="0"/>
            <a:ext cx="5828478" cy="6856543"/>
          </a:xfrm>
          <a:prstGeom prst="rect">
            <a:avLst/>
          </a:prstGeom>
        </p:spPr>
      </p:pic>
      <p:sp>
        <p:nvSpPr>
          <p:cNvPr id="4" name="TextBox 3"/>
          <p:cNvSpPr txBox="1"/>
          <p:nvPr/>
        </p:nvSpPr>
        <p:spPr>
          <a:xfrm>
            <a:off x="0" y="6457890"/>
            <a:ext cx="3341836" cy="400110"/>
          </a:xfrm>
          <a:prstGeom prst="rect">
            <a:avLst/>
          </a:prstGeom>
          <a:noFill/>
        </p:spPr>
        <p:txBody>
          <a:bodyPr wrap="square" rtlCol="0">
            <a:spAutoFit/>
          </a:bodyPr>
          <a:lstStyle/>
          <a:p>
            <a:r>
              <a:rPr lang="en-US" sz="2000" dirty="0"/>
              <a:t>Amazon.com</a:t>
            </a:r>
          </a:p>
        </p:txBody>
      </p:sp>
      <p:sp>
        <p:nvSpPr>
          <p:cNvPr id="2" name="TextBox 1"/>
          <p:cNvSpPr txBox="1"/>
          <p:nvPr/>
        </p:nvSpPr>
        <p:spPr>
          <a:xfrm>
            <a:off x="1723545" y="2966865"/>
            <a:ext cx="5617969" cy="1077218"/>
          </a:xfrm>
          <a:prstGeom prst="rect">
            <a:avLst/>
          </a:prstGeom>
          <a:noFill/>
        </p:spPr>
        <p:txBody>
          <a:bodyPr wrap="square" rtlCol="0">
            <a:spAutoFit/>
          </a:bodyPr>
          <a:lstStyle/>
          <a:p>
            <a:pPr algn="ctr"/>
            <a:r>
              <a:rPr lang="el-GR" sz="3200" dirty="0">
                <a:solidFill>
                  <a:schemeClr val="bg1"/>
                </a:solidFill>
              </a:rPr>
              <a:t>Διδαχὴ</a:t>
            </a:r>
            <a:r>
              <a:rPr lang="en-US" sz="3200" dirty="0">
                <a:solidFill>
                  <a:schemeClr val="bg1"/>
                </a:solidFill>
              </a:rPr>
              <a:t> 2.2: You shall not abort </a:t>
            </a:r>
          </a:p>
          <a:p>
            <a:pPr algn="ctr"/>
            <a:r>
              <a:rPr lang="en-US" sz="3200" dirty="0">
                <a:solidFill>
                  <a:schemeClr val="bg1"/>
                </a:solidFill>
              </a:rPr>
              <a:t>a child or commit infanticide.</a:t>
            </a:r>
          </a:p>
        </p:txBody>
      </p:sp>
    </p:spTree>
    <p:extLst>
      <p:ext uri="{BB962C8B-B14F-4D97-AF65-F5344CB8AC3E}">
        <p14:creationId xmlns:p14="http://schemas.microsoft.com/office/powerpoint/2010/main" val="11554382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C94E"/>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5" y="-1"/>
            <a:ext cx="9120545" cy="5124587"/>
          </a:xfrm>
          <a:prstGeom prst="rect">
            <a:avLst/>
          </a:prstGeom>
        </p:spPr>
      </p:pic>
      <p:sp>
        <p:nvSpPr>
          <p:cNvPr id="2" name="TextBox 1"/>
          <p:cNvSpPr txBox="1"/>
          <p:nvPr/>
        </p:nvSpPr>
        <p:spPr>
          <a:xfrm>
            <a:off x="0" y="0"/>
            <a:ext cx="9144000" cy="6986528"/>
          </a:xfrm>
          <a:prstGeom prst="rect">
            <a:avLst/>
          </a:prstGeom>
          <a:noFill/>
        </p:spPr>
        <p:txBody>
          <a:bodyPr wrap="square" rtlCol="0">
            <a:spAutoFit/>
          </a:bodyPr>
          <a:lstStyle/>
          <a:p>
            <a:r>
              <a:rPr lang="en-US" sz="3200" dirty="0"/>
              <a:t>Psalms 139.13-16 NIV:   For </a:t>
            </a:r>
          </a:p>
          <a:p>
            <a:r>
              <a:rPr lang="en-US" sz="3200" dirty="0"/>
              <a:t>you created my inmost being; </a:t>
            </a:r>
          </a:p>
          <a:p>
            <a:r>
              <a:rPr lang="en-US" sz="3200" dirty="0"/>
              <a:t>you knit me together in my </a:t>
            </a:r>
          </a:p>
          <a:p>
            <a:r>
              <a:rPr lang="en-US" sz="3200" dirty="0"/>
              <a:t>mother's womb.  I praise </a:t>
            </a:r>
          </a:p>
          <a:p>
            <a:r>
              <a:rPr lang="en-US" sz="3200" dirty="0"/>
              <a:t>you because I am fear-</a:t>
            </a:r>
          </a:p>
          <a:p>
            <a:r>
              <a:rPr lang="en-US" sz="3200" dirty="0"/>
              <a:t>fully and wonderfully </a:t>
            </a:r>
          </a:p>
          <a:p>
            <a:r>
              <a:rPr lang="en-US" sz="3200" dirty="0"/>
              <a:t>made; your works are </a:t>
            </a:r>
          </a:p>
          <a:p>
            <a:r>
              <a:rPr lang="en-US" sz="3200" dirty="0"/>
              <a:t>wonderful, I know that </a:t>
            </a:r>
          </a:p>
          <a:p>
            <a:r>
              <a:rPr lang="en-US" sz="3200" dirty="0"/>
              <a:t>full well.  My frame was </a:t>
            </a:r>
          </a:p>
          <a:p>
            <a:r>
              <a:rPr lang="en-US" sz="3200" dirty="0"/>
              <a:t>not hidden from you when </a:t>
            </a:r>
          </a:p>
          <a:p>
            <a:r>
              <a:rPr lang="en-US" sz="3200" dirty="0"/>
              <a:t>I was made in the secret place, when I was woven together in the depths of the earth.  Your eyes saw my unformed body; all the days ordained for me were written in your book before one of them came to be.</a:t>
            </a:r>
          </a:p>
        </p:txBody>
      </p:sp>
      <p:sp>
        <p:nvSpPr>
          <p:cNvPr id="4" name="TextBox 3"/>
          <p:cNvSpPr txBox="1"/>
          <p:nvPr/>
        </p:nvSpPr>
        <p:spPr>
          <a:xfrm rot="5400000">
            <a:off x="7349110" y="3293209"/>
            <a:ext cx="3341836" cy="400110"/>
          </a:xfrm>
          <a:prstGeom prst="rect">
            <a:avLst/>
          </a:prstGeom>
          <a:noFill/>
        </p:spPr>
        <p:txBody>
          <a:bodyPr wrap="square" rtlCol="0">
            <a:spAutoFit/>
          </a:bodyPr>
          <a:lstStyle/>
          <a:p>
            <a:r>
              <a:rPr lang="en-US" sz="2000" dirty="0"/>
              <a:t>Pregnancyandbaby.com</a:t>
            </a:r>
          </a:p>
        </p:txBody>
      </p:sp>
    </p:spTree>
    <p:extLst>
      <p:ext uri="{BB962C8B-B14F-4D97-AF65-F5344CB8AC3E}">
        <p14:creationId xmlns:p14="http://schemas.microsoft.com/office/powerpoint/2010/main" val="402108663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121" t="4360" r="14411" b="2724"/>
          <a:stretch/>
        </p:blipFill>
        <p:spPr>
          <a:xfrm>
            <a:off x="0" y="8223"/>
            <a:ext cx="4389120" cy="6858000"/>
          </a:xfrm>
          <a:prstGeom prst="rect">
            <a:avLst/>
          </a:prstGeom>
        </p:spPr>
      </p:pic>
      <p:sp>
        <p:nvSpPr>
          <p:cNvPr id="2" name="TextBox 1"/>
          <p:cNvSpPr txBox="1"/>
          <p:nvPr/>
        </p:nvSpPr>
        <p:spPr>
          <a:xfrm>
            <a:off x="4322021" y="1659285"/>
            <a:ext cx="4821979" cy="3539430"/>
          </a:xfrm>
          <a:prstGeom prst="rect">
            <a:avLst/>
          </a:prstGeom>
          <a:noFill/>
        </p:spPr>
        <p:txBody>
          <a:bodyPr wrap="square" rtlCol="0">
            <a:spAutoFit/>
          </a:bodyPr>
          <a:lstStyle/>
          <a:p>
            <a:pPr algn="ctr"/>
            <a:r>
              <a:rPr lang="en-US" sz="3200" dirty="0"/>
              <a:t>Psalm 51.5-6 NIV: Surely I was sinful at birth, sinful from the time my mother </a:t>
            </a:r>
          </a:p>
          <a:p>
            <a:pPr algn="ctr"/>
            <a:r>
              <a:rPr lang="en-US" sz="3200" dirty="0"/>
              <a:t>conceived me.  Yet you desired faithfulness even in the womb; you taught me wisdom in that secret place.</a:t>
            </a:r>
          </a:p>
        </p:txBody>
      </p:sp>
    </p:spTree>
    <p:extLst>
      <p:ext uri="{BB962C8B-B14F-4D97-AF65-F5344CB8AC3E}">
        <p14:creationId xmlns:p14="http://schemas.microsoft.com/office/powerpoint/2010/main" val="213920719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6986528"/>
          </a:xfrm>
          <a:prstGeom prst="rect">
            <a:avLst/>
          </a:prstGeom>
          <a:solidFill>
            <a:schemeClr val="accent5">
              <a:lumMod val="75000"/>
            </a:schemeClr>
          </a:solidFill>
        </p:spPr>
        <p:txBody>
          <a:bodyPr wrap="square" rtlCol="0">
            <a:spAutoFit/>
          </a:bodyPr>
          <a:lstStyle/>
          <a:p>
            <a:r>
              <a:rPr lang="en-US" sz="3200" dirty="0">
                <a:solidFill>
                  <a:schemeClr val="bg1"/>
                </a:solidFill>
              </a:rPr>
              <a:t>Luke 1.39-45 NET:   In those days Mary [who was pregnant with Jesus] got up and went hurriedly into the hill country, to a town of Judah, and entered Zechariah's house and greeted Elizabeth [who was pregnant with John].  When Elizabeth heard Mary's greeting, the baby leaped in her womb, and Elizabeth was filled with the Holy Spirit.  She exclaimed with a loud voice, “Blessed are you among women, and blessed is the child in your womb!  And who am I that the mother of my Lord should come and visit me?  For the instant the sound of your greeting reached my ears, the baby in my womb leaped for joy.  And blessed is she who believed that what was spoken to her by the Lord would be fulfilled.”</a:t>
            </a:r>
          </a:p>
        </p:txBody>
      </p:sp>
    </p:spTree>
    <p:extLst>
      <p:ext uri="{BB962C8B-B14F-4D97-AF65-F5344CB8AC3E}">
        <p14:creationId xmlns:p14="http://schemas.microsoft.com/office/powerpoint/2010/main" val="64391522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chemeClr val="accent5">
              <a:lumMod val="75000"/>
            </a:schemeClr>
          </a:solidFill>
        </p:spPr>
        <p:txBody>
          <a:bodyPr wrap="square" rtlCol="0">
            <a:spAutoFit/>
          </a:bodyPr>
          <a:lstStyle/>
          <a:p>
            <a:pPr algn="r"/>
            <a:r>
              <a:rPr lang="en-US" sz="3200" dirty="0">
                <a:solidFill>
                  <a:schemeClr val="bg1"/>
                </a:solidFill>
              </a:rPr>
              <a:t>Exodus 20.13 NIV: You shall not murder.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549" r="16771"/>
          <a:stretch/>
        </p:blipFill>
        <p:spPr>
          <a:xfrm>
            <a:off x="5943600" y="1841957"/>
            <a:ext cx="3200400" cy="5016043"/>
          </a:xfrm>
          <a:prstGeom prst="rect">
            <a:avLst/>
          </a:prstGeom>
        </p:spPr>
      </p:pic>
      <p:sp>
        <p:nvSpPr>
          <p:cNvPr id="4" name="TextBox 3"/>
          <p:cNvSpPr txBox="1"/>
          <p:nvPr/>
        </p:nvSpPr>
        <p:spPr>
          <a:xfrm>
            <a:off x="0" y="1841957"/>
            <a:ext cx="5966624" cy="5016758"/>
          </a:xfrm>
          <a:prstGeom prst="rect">
            <a:avLst/>
          </a:prstGeom>
          <a:solidFill>
            <a:schemeClr val="accent6">
              <a:lumMod val="75000"/>
            </a:schemeClr>
          </a:solidFill>
        </p:spPr>
        <p:txBody>
          <a:bodyPr wrap="square" rtlCol="0">
            <a:spAutoFit/>
          </a:bodyPr>
          <a:lstStyle/>
          <a:p>
            <a:r>
              <a:rPr lang="en-US" sz="3200" dirty="0">
                <a:solidFill>
                  <a:schemeClr val="bg1"/>
                </a:solidFill>
              </a:rPr>
              <a:t>Genesis 1.27-28 NET:   God created humankind in his own image, in the image of God he created them, male and female he created them.  God blessed them and said to them, “Be fruitful and multiply! Fill the earth and subdue it! Rule over the fish of the sea and the birds of the air and every creature that moves on the ground.”</a:t>
            </a:r>
          </a:p>
        </p:txBody>
      </p:sp>
    </p:spTree>
    <p:extLst>
      <p:ext uri="{BB962C8B-B14F-4D97-AF65-F5344CB8AC3E}">
        <p14:creationId xmlns:p14="http://schemas.microsoft.com/office/powerpoint/2010/main" val="338515357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260" y="0"/>
            <a:ext cx="5157479" cy="6876639"/>
          </a:xfrm>
          <a:prstGeom prst="rect">
            <a:avLst/>
          </a:prstGeom>
        </p:spPr>
      </p:pic>
    </p:spTree>
    <p:extLst>
      <p:ext uri="{BB962C8B-B14F-4D97-AF65-F5344CB8AC3E}">
        <p14:creationId xmlns:p14="http://schemas.microsoft.com/office/powerpoint/2010/main" val="134375476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98" r="4974"/>
          <a:stretch/>
        </p:blipFill>
        <p:spPr>
          <a:xfrm>
            <a:off x="0" y="0"/>
            <a:ext cx="9144000" cy="6858000"/>
          </a:xfrm>
          <a:prstGeom prst="rect">
            <a:avLst/>
          </a:prstGeom>
        </p:spPr>
      </p:pic>
      <p:sp>
        <p:nvSpPr>
          <p:cNvPr id="3" name="TextBox 2"/>
          <p:cNvSpPr txBox="1"/>
          <p:nvPr/>
        </p:nvSpPr>
        <p:spPr>
          <a:xfrm>
            <a:off x="4085197" y="0"/>
            <a:ext cx="5058802" cy="4031873"/>
          </a:xfrm>
          <a:prstGeom prst="rect">
            <a:avLst/>
          </a:prstGeom>
          <a:noFill/>
        </p:spPr>
        <p:txBody>
          <a:bodyPr wrap="square" rtlCol="0">
            <a:spAutoFit/>
          </a:bodyPr>
          <a:lstStyle/>
          <a:p>
            <a:pPr algn="r"/>
            <a:r>
              <a:rPr lang="en-US" sz="3200" dirty="0"/>
              <a:t>Philippians 2.3-4 NIV: </a:t>
            </a:r>
          </a:p>
          <a:p>
            <a:pPr algn="r"/>
            <a:r>
              <a:rPr lang="en-US" sz="3200" dirty="0"/>
              <a:t>Do nothing out of selfish ambition or vain conceit. Rather, in humility value others above yourselves, not looking to your own interests but each of you to the interests of the others.</a:t>
            </a:r>
          </a:p>
        </p:txBody>
      </p:sp>
      <p:sp>
        <p:nvSpPr>
          <p:cNvPr id="7" name="TextBox 6"/>
          <p:cNvSpPr txBox="1"/>
          <p:nvPr/>
        </p:nvSpPr>
        <p:spPr>
          <a:xfrm rot="16200000">
            <a:off x="-1516975" y="4940916"/>
            <a:ext cx="3434059" cy="400110"/>
          </a:xfrm>
          <a:prstGeom prst="rect">
            <a:avLst/>
          </a:prstGeom>
          <a:noFill/>
        </p:spPr>
        <p:txBody>
          <a:bodyPr wrap="square" rtlCol="0">
            <a:spAutoFit/>
          </a:bodyPr>
          <a:lstStyle/>
          <a:p>
            <a:r>
              <a:rPr lang="en-US" sz="2000" dirty="0"/>
              <a:t>Texasfertilityaccupuncture.com</a:t>
            </a:r>
          </a:p>
        </p:txBody>
      </p:sp>
    </p:spTree>
    <p:extLst>
      <p:ext uri="{BB962C8B-B14F-4D97-AF65-F5344CB8AC3E}">
        <p14:creationId xmlns:p14="http://schemas.microsoft.com/office/powerpoint/2010/main" val="158655027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1632857"/>
            <a:ext cx="9144000" cy="5225143"/>
          </a:xfrm>
          <a:prstGeom prst="rect">
            <a:avLst/>
          </a:prstGeom>
        </p:spPr>
      </p:pic>
      <p:sp>
        <p:nvSpPr>
          <p:cNvPr id="6" name="Scroll: Horizontal 5"/>
          <p:cNvSpPr/>
          <p:nvPr/>
        </p:nvSpPr>
        <p:spPr>
          <a:xfrm>
            <a:off x="538907" y="37836"/>
            <a:ext cx="8066197" cy="1595021"/>
          </a:xfrm>
          <a:prstGeom prst="horizontalScroll">
            <a:avLst/>
          </a:prstGeom>
          <a:solidFill>
            <a:schemeClr val="bg1"/>
          </a:solidFill>
          <a:ln w="28575">
            <a:solidFill>
              <a:schemeClr val="accent1">
                <a:lumMod val="75000"/>
              </a:schemeClr>
            </a:solidFill>
          </a:ln>
        </p:spPr>
        <p:txBody>
          <a:bodyPr wrap="none" lIns="91440" tIns="45720" rIns="91440" bIns="45720">
            <a:spAutoFit/>
          </a:bodyPr>
          <a:lstStyle/>
          <a:p>
            <a:pPr algn="ctr"/>
            <a:r>
              <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Grace    Love    Truth</a:t>
            </a:r>
          </a:p>
        </p:txBody>
      </p:sp>
    </p:spTree>
    <p:extLst>
      <p:ext uri="{BB962C8B-B14F-4D97-AF65-F5344CB8AC3E}">
        <p14:creationId xmlns:p14="http://schemas.microsoft.com/office/powerpoint/2010/main" val="290050354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457890"/>
            <a:ext cx="2736622" cy="400110"/>
          </a:xfrm>
          <a:prstGeom prst="rect">
            <a:avLst/>
          </a:prstGeom>
          <a:noFill/>
        </p:spPr>
        <p:txBody>
          <a:bodyPr wrap="square" rtlCol="0">
            <a:spAutoFit/>
          </a:bodyPr>
          <a:lstStyle/>
          <a:p>
            <a:r>
              <a:rPr lang="en-US" sz="2000" dirty="0">
                <a:solidFill>
                  <a:schemeClr val="bg1"/>
                </a:solidFill>
              </a:rPr>
              <a:t>Image from USA Today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 y="1632857"/>
            <a:ext cx="9144000" cy="5225143"/>
          </a:xfrm>
          <a:prstGeom prst="rect">
            <a:avLst/>
          </a:prstGeom>
        </p:spPr>
      </p:pic>
      <p:sp>
        <p:nvSpPr>
          <p:cNvPr id="6" name="Scroll: Horizontal 5"/>
          <p:cNvSpPr/>
          <p:nvPr/>
        </p:nvSpPr>
        <p:spPr>
          <a:xfrm>
            <a:off x="538907" y="37836"/>
            <a:ext cx="8066197" cy="1595021"/>
          </a:xfrm>
          <a:prstGeom prst="horizontalScroll">
            <a:avLst/>
          </a:prstGeom>
          <a:solidFill>
            <a:schemeClr val="bg1"/>
          </a:solidFill>
          <a:ln w="28575">
            <a:solidFill>
              <a:schemeClr val="accent1">
                <a:lumMod val="75000"/>
              </a:schemeClr>
            </a:solidFill>
          </a:ln>
        </p:spPr>
        <p:txBody>
          <a:bodyPr wrap="none" lIns="91440" tIns="45720" rIns="91440" bIns="45720">
            <a:spAutoFit/>
          </a:bodyPr>
          <a:lstStyle/>
          <a:p>
            <a:pPr algn="ctr"/>
            <a:r>
              <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Grace    Love    Truth</a:t>
            </a:r>
          </a:p>
        </p:txBody>
      </p:sp>
    </p:spTree>
    <p:extLst>
      <p:ext uri="{BB962C8B-B14F-4D97-AF65-F5344CB8AC3E}">
        <p14:creationId xmlns:p14="http://schemas.microsoft.com/office/powerpoint/2010/main" val="93760146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1223"/>
          </a:xfrm>
          <a:prstGeom prst="rect">
            <a:avLst/>
          </a:prstGeom>
        </p:spPr>
      </p:pic>
      <p:sp>
        <p:nvSpPr>
          <p:cNvPr id="3" name="TextBox 2"/>
          <p:cNvSpPr txBox="1"/>
          <p:nvPr/>
        </p:nvSpPr>
        <p:spPr>
          <a:xfrm>
            <a:off x="0" y="6457890"/>
            <a:ext cx="3341836" cy="400110"/>
          </a:xfrm>
          <a:prstGeom prst="rect">
            <a:avLst/>
          </a:prstGeom>
          <a:noFill/>
        </p:spPr>
        <p:txBody>
          <a:bodyPr wrap="square" rtlCol="0">
            <a:spAutoFit/>
          </a:bodyPr>
          <a:lstStyle/>
          <a:p>
            <a:r>
              <a:rPr lang="en-US" sz="2000" dirty="0"/>
              <a:t>DailyMail.co.uk</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1505" t="31406" r="41433" b="38692"/>
          <a:stretch/>
        </p:blipFill>
        <p:spPr>
          <a:xfrm>
            <a:off x="4042935" y="2424418"/>
            <a:ext cx="5101066" cy="4372343"/>
          </a:xfrm>
          <a:prstGeom prst="rect">
            <a:avLst/>
          </a:prstGeom>
        </p:spPr>
      </p:pic>
    </p:spTree>
    <p:extLst>
      <p:ext uri="{BB962C8B-B14F-4D97-AF65-F5344CB8AC3E}">
        <p14:creationId xmlns:p14="http://schemas.microsoft.com/office/powerpoint/2010/main" val="5177737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 y="0"/>
            <a:ext cx="9328558" cy="687459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545" r="33304"/>
          <a:stretch/>
        </p:blipFill>
        <p:spPr>
          <a:xfrm>
            <a:off x="6576488" y="3363985"/>
            <a:ext cx="2567512" cy="3494015"/>
          </a:xfrm>
          <a:prstGeom prst="rect">
            <a:avLst/>
          </a:prstGeom>
        </p:spPr>
      </p:pic>
    </p:spTree>
    <p:extLst>
      <p:ext uri="{BB962C8B-B14F-4D97-AF65-F5344CB8AC3E}">
        <p14:creationId xmlns:p14="http://schemas.microsoft.com/office/powerpoint/2010/main" val="207378364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09" y="1456134"/>
            <a:ext cx="4563611" cy="35940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552" y="1357724"/>
            <a:ext cx="3692448" cy="3692448"/>
          </a:xfrm>
          <a:prstGeom prst="rect">
            <a:avLst/>
          </a:prstGeom>
        </p:spPr>
      </p:pic>
      <p:sp>
        <p:nvSpPr>
          <p:cNvPr id="5" name="TextBox 4"/>
          <p:cNvSpPr txBox="1"/>
          <p:nvPr/>
        </p:nvSpPr>
        <p:spPr>
          <a:xfrm>
            <a:off x="5492978" y="6457890"/>
            <a:ext cx="3651022" cy="400110"/>
          </a:xfrm>
          <a:prstGeom prst="rect">
            <a:avLst/>
          </a:prstGeom>
          <a:noFill/>
        </p:spPr>
        <p:txBody>
          <a:bodyPr wrap="square" rtlCol="0">
            <a:spAutoFit/>
          </a:bodyPr>
          <a:lstStyle/>
          <a:p>
            <a:pPr algn="r"/>
            <a:r>
              <a:rPr lang="en-US" sz="2000" dirty="0"/>
              <a:t>en.unitec-group.com</a:t>
            </a:r>
          </a:p>
        </p:txBody>
      </p:sp>
    </p:spTree>
    <p:extLst>
      <p:ext uri="{BB962C8B-B14F-4D97-AF65-F5344CB8AC3E}">
        <p14:creationId xmlns:p14="http://schemas.microsoft.com/office/powerpoint/2010/main" val="14465778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097951" cy="707886"/>
          </a:xfrm>
          <a:prstGeom prst="rect">
            <a:avLst/>
          </a:prstGeom>
          <a:noFill/>
        </p:spPr>
        <p:txBody>
          <a:bodyPr wrap="square" rtlCol="0">
            <a:spAutoFit/>
          </a:bodyPr>
          <a:lstStyle/>
          <a:p>
            <a:pPr algn="ctr"/>
            <a:r>
              <a:rPr lang="en-US" sz="4000" dirty="0"/>
              <a:t>Embryo          Fetus          Baby</a:t>
            </a:r>
          </a:p>
        </p:txBody>
      </p:sp>
      <p:cxnSp>
        <p:nvCxnSpPr>
          <p:cNvPr id="5" name="Straight Arrow Connector 4"/>
          <p:cNvCxnSpPr/>
          <p:nvPr/>
        </p:nvCxnSpPr>
        <p:spPr>
          <a:xfrm>
            <a:off x="3230003" y="407862"/>
            <a:ext cx="86177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540123" y="407862"/>
            <a:ext cx="86177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734" y="1115748"/>
            <a:ext cx="5435600" cy="3556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26" y="3965226"/>
            <a:ext cx="7407298" cy="2962919"/>
          </a:xfrm>
          <a:prstGeom prst="rect">
            <a:avLst/>
          </a:prstGeom>
        </p:spPr>
      </p:pic>
      <p:sp>
        <p:nvSpPr>
          <p:cNvPr id="9" name="TextBox 8"/>
          <p:cNvSpPr txBox="1"/>
          <p:nvPr/>
        </p:nvSpPr>
        <p:spPr>
          <a:xfrm rot="16200000">
            <a:off x="-719868" y="5753412"/>
            <a:ext cx="1809065" cy="400110"/>
          </a:xfrm>
          <a:prstGeom prst="rect">
            <a:avLst/>
          </a:prstGeom>
          <a:noFill/>
        </p:spPr>
        <p:txBody>
          <a:bodyPr wrap="square" rtlCol="0">
            <a:spAutoFit/>
          </a:bodyPr>
          <a:lstStyle/>
          <a:p>
            <a:r>
              <a:rPr lang="en-US" sz="2000" dirty="0"/>
              <a:t>Icone-png.com</a:t>
            </a:r>
          </a:p>
        </p:txBody>
      </p:sp>
      <p:sp>
        <p:nvSpPr>
          <p:cNvPr id="10" name="TextBox 9"/>
          <p:cNvSpPr txBox="1"/>
          <p:nvPr/>
        </p:nvSpPr>
        <p:spPr>
          <a:xfrm rot="16200000">
            <a:off x="-704477" y="2287683"/>
            <a:ext cx="1809065" cy="400110"/>
          </a:xfrm>
          <a:prstGeom prst="rect">
            <a:avLst/>
          </a:prstGeom>
          <a:noFill/>
        </p:spPr>
        <p:txBody>
          <a:bodyPr wrap="square" rtlCol="0">
            <a:spAutoFit/>
          </a:bodyPr>
          <a:lstStyle/>
          <a:p>
            <a:r>
              <a:rPr lang="en-US" sz="2000" dirty="0"/>
              <a:t>Teespring.com</a:t>
            </a:r>
          </a:p>
        </p:txBody>
      </p:sp>
    </p:spTree>
    <p:extLst>
      <p:ext uri="{BB962C8B-B14F-4D97-AF65-F5344CB8AC3E}">
        <p14:creationId xmlns:p14="http://schemas.microsoft.com/office/powerpoint/2010/main" val="408970577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378" y="382645"/>
            <a:ext cx="5814053" cy="235431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 t="11951" r="39197" b="-840"/>
          <a:stretch/>
        </p:blipFill>
        <p:spPr>
          <a:xfrm>
            <a:off x="185464" y="0"/>
            <a:ext cx="3012914" cy="2775052"/>
          </a:xfrm>
          <a:prstGeom prst="rect">
            <a:avLst/>
          </a:prstGeom>
        </p:spPr>
      </p:pic>
      <p:sp>
        <p:nvSpPr>
          <p:cNvPr id="5" name="Rectangle 4"/>
          <p:cNvSpPr/>
          <p:nvPr/>
        </p:nvSpPr>
        <p:spPr>
          <a:xfrm>
            <a:off x="2852879" y="627431"/>
            <a:ext cx="599950" cy="67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19266" y="131048"/>
            <a:ext cx="4072040" cy="856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77304" y="2485954"/>
            <a:ext cx="321074" cy="308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565583" y="1092017"/>
            <a:ext cx="1039390" cy="57232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18073" y="753777"/>
            <a:ext cx="4116822" cy="88329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 r="47543" b="9200"/>
          <a:stretch/>
        </p:blipFill>
        <p:spPr>
          <a:xfrm>
            <a:off x="0" y="3923987"/>
            <a:ext cx="1853061" cy="29340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6814" y="3923986"/>
            <a:ext cx="2185627" cy="2934013"/>
          </a:xfrm>
          <a:prstGeom prst="rect">
            <a:avLst/>
          </a:prstGeom>
        </p:spPr>
      </p:pic>
      <p:sp>
        <p:nvSpPr>
          <p:cNvPr id="3" name="TextBox 2"/>
          <p:cNvSpPr txBox="1"/>
          <p:nvPr/>
        </p:nvSpPr>
        <p:spPr>
          <a:xfrm>
            <a:off x="0" y="29063"/>
            <a:ext cx="9144000" cy="400110"/>
          </a:xfrm>
          <a:prstGeom prst="rect">
            <a:avLst/>
          </a:prstGeom>
          <a:solidFill>
            <a:schemeClr val="bg2">
              <a:lumMod val="50000"/>
            </a:schemeClr>
          </a:solidFill>
        </p:spPr>
        <p:txBody>
          <a:bodyPr wrap="square" rtlCol="0">
            <a:spAutoFit/>
          </a:bodyPr>
          <a:lstStyle/>
          <a:p>
            <a:pPr algn="r"/>
            <a:r>
              <a:rPr lang="en-US" sz="2000" dirty="0">
                <a:solidFill>
                  <a:schemeClr val="bg1"/>
                </a:solidFill>
              </a:rPr>
              <a:t>Images from medical-dictionary.thefreedictionary.com; theprolifeyouth.com</a:t>
            </a:r>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57239" t="39256" r="13778" b="2458"/>
          <a:stretch/>
        </p:blipFill>
        <p:spPr>
          <a:xfrm>
            <a:off x="4466194" y="3901133"/>
            <a:ext cx="1867494" cy="2956866"/>
          </a:xfrm>
          <a:prstGeom prst="rect">
            <a:avLst/>
          </a:prstGeom>
        </p:spPr>
      </p:pic>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b="8612"/>
          <a:stretch/>
        </p:blipFill>
        <p:spPr>
          <a:xfrm>
            <a:off x="6533985" y="3901133"/>
            <a:ext cx="2601819" cy="3017520"/>
          </a:xfrm>
          <a:prstGeom prst="rect">
            <a:avLst/>
          </a:prstGeom>
        </p:spPr>
      </p:pic>
      <p:cxnSp>
        <p:nvCxnSpPr>
          <p:cNvPr id="16" name="Straight Arrow Connector 15"/>
          <p:cNvCxnSpPr/>
          <p:nvPr/>
        </p:nvCxnSpPr>
        <p:spPr>
          <a:xfrm flipV="1">
            <a:off x="507172" y="3775046"/>
            <a:ext cx="8217378" cy="6126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4007" y="2334474"/>
            <a:ext cx="7690108" cy="137574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0083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099" y="402393"/>
            <a:ext cx="6798246" cy="4078948"/>
          </a:xfrm>
          <a:prstGeom prst="rect">
            <a:avLst/>
          </a:prstGeom>
        </p:spPr>
      </p:pic>
    </p:spTree>
    <p:extLst>
      <p:ext uri="{BB962C8B-B14F-4D97-AF65-F5344CB8AC3E}">
        <p14:creationId xmlns:p14="http://schemas.microsoft.com/office/powerpoint/2010/main" val="347811558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3" y="80551"/>
            <a:ext cx="8988928" cy="4726436"/>
          </a:xfrm>
          <a:prstGeom prst="rect">
            <a:avLst/>
          </a:prstGeom>
        </p:spPr>
      </p:pic>
    </p:spTree>
    <p:extLst>
      <p:ext uri="{BB962C8B-B14F-4D97-AF65-F5344CB8AC3E}">
        <p14:creationId xmlns:p14="http://schemas.microsoft.com/office/powerpoint/2010/main" val="138379580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611</Words>
  <Application>Microsoft Office PowerPoint</Application>
  <PresentationFormat>On-screen Show (4:3)</PresentationFormat>
  <Paragraphs>46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23</cp:revision>
  <dcterms:created xsi:type="dcterms:W3CDTF">2016-11-03T15:23:56Z</dcterms:created>
  <dcterms:modified xsi:type="dcterms:W3CDTF">2016-11-04T15:57:01Z</dcterms:modified>
</cp:coreProperties>
</file>